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27"/>
  </p:normalViewPr>
  <p:slideViewPr>
    <p:cSldViewPr snapToGrid="0">
      <p:cViewPr>
        <p:scale>
          <a:sx n="89" d="100"/>
          <a:sy n="89" d="100"/>
        </p:scale>
        <p:origin x="32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48543A-2B80-4563-8587-7CDB1512E0A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6733571-CD73-4685-AE8F-F7AEA43F2B2E}">
      <dgm:prSet/>
      <dgm:spPr/>
      <dgm:t>
        <a:bodyPr/>
        <a:lstStyle/>
        <a:p>
          <a:pPr>
            <a:defRPr cap="all"/>
          </a:pPr>
          <a:r>
            <a:rPr lang="en-US"/>
            <a:t>Go is case-sensitive.</a:t>
          </a:r>
        </a:p>
      </dgm:t>
    </dgm:pt>
    <dgm:pt modelId="{DC5FAA9D-3504-4610-ACEB-D3D9B216D11B}" type="parTrans" cxnId="{D9E4CED5-98D6-4BEB-98A7-9A534EE0FD39}">
      <dgm:prSet/>
      <dgm:spPr/>
      <dgm:t>
        <a:bodyPr/>
        <a:lstStyle/>
        <a:p>
          <a:endParaRPr lang="en-US"/>
        </a:p>
      </dgm:t>
    </dgm:pt>
    <dgm:pt modelId="{ED1221E4-5325-49F8-8222-6C4BF8919FA4}" type="sibTrans" cxnId="{D9E4CED5-98D6-4BEB-98A7-9A534EE0FD39}">
      <dgm:prSet/>
      <dgm:spPr/>
      <dgm:t>
        <a:bodyPr/>
        <a:lstStyle/>
        <a:p>
          <a:endParaRPr lang="en-US"/>
        </a:p>
      </dgm:t>
    </dgm:pt>
    <dgm:pt modelId="{3F4E4A76-831B-4643-9826-12C5E9D58738}">
      <dgm:prSet/>
      <dgm:spPr/>
      <dgm:t>
        <a:bodyPr/>
        <a:lstStyle/>
        <a:p>
          <a:pPr>
            <a:defRPr cap="all"/>
          </a:pPr>
          <a:r>
            <a:rPr lang="en-US"/>
            <a:t>Variable and package names are lowercase and mixed case.</a:t>
          </a:r>
        </a:p>
      </dgm:t>
    </dgm:pt>
    <dgm:pt modelId="{460F22F2-A958-4FE6-8F1F-8024E13F0B60}" type="parTrans" cxnId="{91B8DC56-7C0B-4A85-8F5C-60460A78BFD6}">
      <dgm:prSet/>
      <dgm:spPr/>
      <dgm:t>
        <a:bodyPr/>
        <a:lstStyle/>
        <a:p>
          <a:endParaRPr lang="en-US"/>
        </a:p>
      </dgm:t>
    </dgm:pt>
    <dgm:pt modelId="{E82C2454-592C-437C-B815-97E6CCC657D8}" type="sibTrans" cxnId="{91B8DC56-7C0B-4A85-8F5C-60460A78BFD6}">
      <dgm:prSet/>
      <dgm:spPr/>
      <dgm:t>
        <a:bodyPr/>
        <a:lstStyle/>
        <a:p>
          <a:endParaRPr lang="en-US"/>
        </a:p>
      </dgm:t>
    </dgm:pt>
    <dgm:pt modelId="{BFEB842C-F4EF-44FD-9293-A8EE8EFA7B27}">
      <dgm:prSet/>
      <dgm:spPr/>
      <dgm:t>
        <a:bodyPr/>
        <a:lstStyle/>
        <a:p>
          <a:pPr>
            <a:defRPr cap="all"/>
          </a:pPr>
          <a:r>
            <a:rPr lang="en-US"/>
            <a:t>Names of public fields have initial uppercase characters.</a:t>
          </a:r>
        </a:p>
      </dgm:t>
    </dgm:pt>
    <dgm:pt modelId="{25989DAF-4182-4CBA-9A5B-B90386BE8900}" type="parTrans" cxnId="{B5FB1333-B615-4D22-8610-A0F68DFD0DCC}">
      <dgm:prSet/>
      <dgm:spPr/>
      <dgm:t>
        <a:bodyPr/>
        <a:lstStyle/>
        <a:p>
          <a:endParaRPr lang="en-US"/>
        </a:p>
      </dgm:t>
    </dgm:pt>
    <dgm:pt modelId="{72436334-8606-42A6-8907-BCB3A475F99C}" type="sibTrans" cxnId="{B5FB1333-B615-4D22-8610-A0F68DFD0DCC}">
      <dgm:prSet/>
      <dgm:spPr/>
      <dgm:t>
        <a:bodyPr/>
        <a:lstStyle/>
        <a:p>
          <a:endParaRPr lang="en-US"/>
        </a:p>
      </dgm:t>
    </dgm:pt>
    <dgm:pt modelId="{BE1972F2-138D-43C2-A0E3-CE30556E7781}">
      <dgm:prSet/>
      <dgm:spPr/>
      <dgm:t>
        <a:bodyPr/>
        <a:lstStyle/>
        <a:p>
          <a:pPr>
            <a:defRPr cap="all"/>
          </a:pPr>
          <a:r>
            <a:rPr lang="en-US"/>
            <a:t>The initial uppercase character means the symbol is exported.</a:t>
          </a:r>
        </a:p>
      </dgm:t>
    </dgm:pt>
    <dgm:pt modelId="{08BEE99B-37E9-46BE-A1CB-7D4D5C1DDD5E}" type="parTrans" cxnId="{CCF60622-C873-48EE-AFA2-3A94F719824F}">
      <dgm:prSet/>
      <dgm:spPr/>
      <dgm:t>
        <a:bodyPr/>
        <a:lstStyle/>
        <a:p>
          <a:endParaRPr lang="en-US"/>
        </a:p>
      </dgm:t>
    </dgm:pt>
    <dgm:pt modelId="{4B22D8AF-5C1D-4ADF-9B5C-52A7E1D638B1}" type="sibTrans" cxnId="{CCF60622-C873-48EE-AFA2-3A94F719824F}">
      <dgm:prSet/>
      <dgm:spPr/>
      <dgm:t>
        <a:bodyPr/>
        <a:lstStyle/>
        <a:p>
          <a:endParaRPr lang="en-US"/>
        </a:p>
      </dgm:t>
    </dgm:pt>
    <dgm:pt modelId="{380BB481-D6D4-42A6-8001-2CC3519763A1}" type="pres">
      <dgm:prSet presAssocID="{4748543A-2B80-4563-8587-7CDB1512E0A2}" presName="root" presStyleCnt="0">
        <dgm:presLayoutVars>
          <dgm:dir/>
          <dgm:resizeHandles val="exact"/>
        </dgm:presLayoutVars>
      </dgm:prSet>
      <dgm:spPr/>
    </dgm:pt>
    <dgm:pt modelId="{DD932642-C61C-43E9-B147-0760A810999B}" type="pres">
      <dgm:prSet presAssocID="{26733571-CD73-4685-AE8F-F7AEA43F2B2E}" presName="compNode" presStyleCnt="0"/>
      <dgm:spPr/>
    </dgm:pt>
    <dgm:pt modelId="{1E9D4433-CA7F-42BA-9748-73332A6BA3D2}" type="pres">
      <dgm:prSet presAssocID="{26733571-CD73-4685-AE8F-F7AEA43F2B2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524D21C-A877-4294-824F-BD93EDCCD8A0}" type="pres">
      <dgm:prSet presAssocID="{26733571-CD73-4685-AE8F-F7AEA43F2B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C3212E84-13B0-47D3-BB92-B8221920B7A5}" type="pres">
      <dgm:prSet presAssocID="{26733571-CD73-4685-AE8F-F7AEA43F2B2E}" presName="spaceRect" presStyleCnt="0"/>
      <dgm:spPr/>
    </dgm:pt>
    <dgm:pt modelId="{7F7A085D-74C7-4A48-931C-B4A60EF6E05E}" type="pres">
      <dgm:prSet presAssocID="{26733571-CD73-4685-AE8F-F7AEA43F2B2E}" presName="textRect" presStyleLbl="revTx" presStyleIdx="0" presStyleCnt="4">
        <dgm:presLayoutVars>
          <dgm:chMax val="1"/>
          <dgm:chPref val="1"/>
        </dgm:presLayoutVars>
      </dgm:prSet>
      <dgm:spPr/>
    </dgm:pt>
    <dgm:pt modelId="{3F7F5656-AB5F-49AB-BA19-B5ACC427CEA0}" type="pres">
      <dgm:prSet presAssocID="{ED1221E4-5325-49F8-8222-6C4BF8919FA4}" presName="sibTrans" presStyleCnt="0"/>
      <dgm:spPr/>
    </dgm:pt>
    <dgm:pt modelId="{B0FEE3B2-F72D-44FE-BBF1-794708D55F0F}" type="pres">
      <dgm:prSet presAssocID="{3F4E4A76-831B-4643-9826-12C5E9D58738}" presName="compNode" presStyleCnt="0"/>
      <dgm:spPr/>
    </dgm:pt>
    <dgm:pt modelId="{B694891C-1AD0-4FC3-A1B6-6177EDF403E1}" type="pres">
      <dgm:prSet presAssocID="{3F4E4A76-831B-4643-9826-12C5E9D5873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9593B77-187B-436A-86CB-976976428681}" type="pres">
      <dgm:prSet presAssocID="{3F4E4A76-831B-4643-9826-12C5E9D587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C016C37-1BD8-4335-A4B4-1D0F4EE2825D}" type="pres">
      <dgm:prSet presAssocID="{3F4E4A76-831B-4643-9826-12C5E9D58738}" presName="spaceRect" presStyleCnt="0"/>
      <dgm:spPr/>
    </dgm:pt>
    <dgm:pt modelId="{9E5578AE-34F1-4445-A296-51682560FB70}" type="pres">
      <dgm:prSet presAssocID="{3F4E4A76-831B-4643-9826-12C5E9D58738}" presName="textRect" presStyleLbl="revTx" presStyleIdx="1" presStyleCnt="4">
        <dgm:presLayoutVars>
          <dgm:chMax val="1"/>
          <dgm:chPref val="1"/>
        </dgm:presLayoutVars>
      </dgm:prSet>
      <dgm:spPr/>
    </dgm:pt>
    <dgm:pt modelId="{B8FA6374-B9CF-4004-AE0D-AC17F990B013}" type="pres">
      <dgm:prSet presAssocID="{E82C2454-592C-437C-B815-97E6CCC657D8}" presName="sibTrans" presStyleCnt="0"/>
      <dgm:spPr/>
    </dgm:pt>
    <dgm:pt modelId="{E413CE89-7444-4DEB-9B5B-49C922D1FE1E}" type="pres">
      <dgm:prSet presAssocID="{BFEB842C-F4EF-44FD-9293-A8EE8EFA7B27}" presName="compNode" presStyleCnt="0"/>
      <dgm:spPr/>
    </dgm:pt>
    <dgm:pt modelId="{568E6C1F-8208-478F-8A32-641810466567}" type="pres">
      <dgm:prSet presAssocID="{BFEB842C-F4EF-44FD-9293-A8EE8EFA7B2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6594E59-1E99-4E2A-BBA7-FEA1A89169F4}" type="pres">
      <dgm:prSet presAssocID="{BFEB842C-F4EF-44FD-9293-A8EE8EFA7B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D447EC5-FC11-44D1-885C-E642DBEC7C6E}" type="pres">
      <dgm:prSet presAssocID="{BFEB842C-F4EF-44FD-9293-A8EE8EFA7B27}" presName="spaceRect" presStyleCnt="0"/>
      <dgm:spPr/>
    </dgm:pt>
    <dgm:pt modelId="{FB28D382-CDD2-4CC4-BE4F-0D39A665E0EB}" type="pres">
      <dgm:prSet presAssocID="{BFEB842C-F4EF-44FD-9293-A8EE8EFA7B27}" presName="textRect" presStyleLbl="revTx" presStyleIdx="2" presStyleCnt="4">
        <dgm:presLayoutVars>
          <dgm:chMax val="1"/>
          <dgm:chPref val="1"/>
        </dgm:presLayoutVars>
      </dgm:prSet>
      <dgm:spPr/>
    </dgm:pt>
    <dgm:pt modelId="{BF51B7E9-8171-4E12-83BA-E3EBA7D9AE36}" type="pres">
      <dgm:prSet presAssocID="{72436334-8606-42A6-8907-BCB3A475F99C}" presName="sibTrans" presStyleCnt="0"/>
      <dgm:spPr/>
    </dgm:pt>
    <dgm:pt modelId="{AD721167-69B1-4ADF-BD74-308814274159}" type="pres">
      <dgm:prSet presAssocID="{BE1972F2-138D-43C2-A0E3-CE30556E7781}" presName="compNode" presStyleCnt="0"/>
      <dgm:spPr/>
    </dgm:pt>
    <dgm:pt modelId="{D42DEFF2-1927-461D-BF3E-984A5F0B0314}" type="pres">
      <dgm:prSet presAssocID="{BE1972F2-138D-43C2-A0E3-CE30556E778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1F5FBE-4FFA-4DDC-AA5F-95B19D693B50}" type="pres">
      <dgm:prSet presAssocID="{BE1972F2-138D-43C2-A0E3-CE30556E77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4D47406-7116-4985-B489-A6E69AA3170E}" type="pres">
      <dgm:prSet presAssocID="{BE1972F2-138D-43C2-A0E3-CE30556E7781}" presName="spaceRect" presStyleCnt="0"/>
      <dgm:spPr/>
    </dgm:pt>
    <dgm:pt modelId="{29DF2A78-6BA8-4AB0-AF34-B5DDB200F7F1}" type="pres">
      <dgm:prSet presAssocID="{BE1972F2-138D-43C2-A0E3-CE30556E778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AE2304-0EA9-498D-A19B-481E43185898}" type="presOf" srcId="{3F4E4A76-831B-4643-9826-12C5E9D58738}" destId="{9E5578AE-34F1-4445-A296-51682560FB70}" srcOrd="0" destOrd="0" presId="urn:microsoft.com/office/officeart/2018/5/layout/IconLeafLabelList"/>
    <dgm:cxn modelId="{CCF60622-C873-48EE-AFA2-3A94F719824F}" srcId="{4748543A-2B80-4563-8587-7CDB1512E0A2}" destId="{BE1972F2-138D-43C2-A0E3-CE30556E7781}" srcOrd="3" destOrd="0" parTransId="{08BEE99B-37E9-46BE-A1CB-7D4D5C1DDD5E}" sibTransId="{4B22D8AF-5C1D-4ADF-9B5C-52A7E1D638B1}"/>
    <dgm:cxn modelId="{1C336724-5390-4C30-80F7-A203C2ED69F7}" type="presOf" srcId="{BFEB842C-F4EF-44FD-9293-A8EE8EFA7B27}" destId="{FB28D382-CDD2-4CC4-BE4F-0D39A665E0EB}" srcOrd="0" destOrd="0" presId="urn:microsoft.com/office/officeart/2018/5/layout/IconLeafLabelList"/>
    <dgm:cxn modelId="{B5FB1333-B615-4D22-8610-A0F68DFD0DCC}" srcId="{4748543A-2B80-4563-8587-7CDB1512E0A2}" destId="{BFEB842C-F4EF-44FD-9293-A8EE8EFA7B27}" srcOrd="2" destOrd="0" parTransId="{25989DAF-4182-4CBA-9A5B-B90386BE8900}" sibTransId="{72436334-8606-42A6-8907-BCB3A475F99C}"/>
    <dgm:cxn modelId="{91B8DC56-7C0B-4A85-8F5C-60460A78BFD6}" srcId="{4748543A-2B80-4563-8587-7CDB1512E0A2}" destId="{3F4E4A76-831B-4643-9826-12C5E9D58738}" srcOrd="1" destOrd="0" parTransId="{460F22F2-A958-4FE6-8F1F-8024E13F0B60}" sibTransId="{E82C2454-592C-437C-B815-97E6CCC657D8}"/>
    <dgm:cxn modelId="{3F122669-474D-40DD-8661-BCC8F5CAAB53}" type="presOf" srcId="{4748543A-2B80-4563-8587-7CDB1512E0A2}" destId="{380BB481-D6D4-42A6-8001-2CC3519763A1}" srcOrd="0" destOrd="0" presId="urn:microsoft.com/office/officeart/2018/5/layout/IconLeafLabelList"/>
    <dgm:cxn modelId="{E14757D2-A16D-4380-A5B6-9A07E7AF7E3F}" type="presOf" srcId="{26733571-CD73-4685-AE8F-F7AEA43F2B2E}" destId="{7F7A085D-74C7-4A48-931C-B4A60EF6E05E}" srcOrd="0" destOrd="0" presId="urn:microsoft.com/office/officeart/2018/5/layout/IconLeafLabelList"/>
    <dgm:cxn modelId="{D9E4CED5-98D6-4BEB-98A7-9A534EE0FD39}" srcId="{4748543A-2B80-4563-8587-7CDB1512E0A2}" destId="{26733571-CD73-4685-AE8F-F7AEA43F2B2E}" srcOrd="0" destOrd="0" parTransId="{DC5FAA9D-3504-4610-ACEB-D3D9B216D11B}" sibTransId="{ED1221E4-5325-49F8-8222-6C4BF8919FA4}"/>
    <dgm:cxn modelId="{672C12FF-2125-4CBE-BC79-2FD6125B2C34}" type="presOf" srcId="{BE1972F2-138D-43C2-A0E3-CE30556E7781}" destId="{29DF2A78-6BA8-4AB0-AF34-B5DDB200F7F1}" srcOrd="0" destOrd="0" presId="urn:microsoft.com/office/officeart/2018/5/layout/IconLeafLabelList"/>
    <dgm:cxn modelId="{9110FD91-4511-4D9C-934B-B247949D3204}" type="presParOf" srcId="{380BB481-D6D4-42A6-8001-2CC3519763A1}" destId="{DD932642-C61C-43E9-B147-0760A810999B}" srcOrd="0" destOrd="0" presId="urn:microsoft.com/office/officeart/2018/5/layout/IconLeafLabelList"/>
    <dgm:cxn modelId="{7E822C82-F7DA-42EE-83F6-FC64C9F8DCF1}" type="presParOf" srcId="{DD932642-C61C-43E9-B147-0760A810999B}" destId="{1E9D4433-CA7F-42BA-9748-73332A6BA3D2}" srcOrd="0" destOrd="0" presId="urn:microsoft.com/office/officeart/2018/5/layout/IconLeafLabelList"/>
    <dgm:cxn modelId="{2165C527-CE8A-4FE2-ABE2-5B324AAFE600}" type="presParOf" srcId="{DD932642-C61C-43E9-B147-0760A810999B}" destId="{0524D21C-A877-4294-824F-BD93EDCCD8A0}" srcOrd="1" destOrd="0" presId="urn:microsoft.com/office/officeart/2018/5/layout/IconLeafLabelList"/>
    <dgm:cxn modelId="{B51894A5-E3EF-40FA-8A6D-D1F99CA12BF8}" type="presParOf" srcId="{DD932642-C61C-43E9-B147-0760A810999B}" destId="{C3212E84-13B0-47D3-BB92-B8221920B7A5}" srcOrd="2" destOrd="0" presId="urn:microsoft.com/office/officeart/2018/5/layout/IconLeafLabelList"/>
    <dgm:cxn modelId="{19E7025D-56F0-486C-AED9-FF66BF71ABD0}" type="presParOf" srcId="{DD932642-C61C-43E9-B147-0760A810999B}" destId="{7F7A085D-74C7-4A48-931C-B4A60EF6E05E}" srcOrd="3" destOrd="0" presId="urn:microsoft.com/office/officeart/2018/5/layout/IconLeafLabelList"/>
    <dgm:cxn modelId="{98BA89BA-72D9-4B78-A809-35CFB960EAFD}" type="presParOf" srcId="{380BB481-D6D4-42A6-8001-2CC3519763A1}" destId="{3F7F5656-AB5F-49AB-BA19-B5ACC427CEA0}" srcOrd="1" destOrd="0" presId="urn:microsoft.com/office/officeart/2018/5/layout/IconLeafLabelList"/>
    <dgm:cxn modelId="{5BEAA568-36A4-49F1-8226-D94096838D87}" type="presParOf" srcId="{380BB481-D6D4-42A6-8001-2CC3519763A1}" destId="{B0FEE3B2-F72D-44FE-BBF1-794708D55F0F}" srcOrd="2" destOrd="0" presId="urn:microsoft.com/office/officeart/2018/5/layout/IconLeafLabelList"/>
    <dgm:cxn modelId="{05CBB62F-8409-488B-823E-A31B91F01F00}" type="presParOf" srcId="{B0FEE3B2-F72D-44FE-BBF1-794708D55F0F}" destId="{B694891C-1AD0-4FC3-A1B6-6177EDF403E1}" srcOrd="0" destOrd="0" presId="urn:microsoft.com/office/officeart/2018/5/layout/IconLeafLabelList"/>
    <dgm:cxn modelId="{0D89AE85-11D5-452F-8CA8-42A9D8B9DE2B}" type="presParOf" srcId="{B0FEE3B2-F72D-44FE-BBF1-794708D55F0F}" destId="{89593B77-187B-436A-86CB-976976428681}" srcOrd="1" destOrd="0" presId="urn:microsoft.com/office/officeart/2018/5/layout/IconLeafLabelList"/>
    <dgm:cxn modelId="{DAA748FF-DADB-425D-875A-66475A03D55A}" type="presParOf" srcId="{B0FEE3B2-F72D-44FE-BBF1-794708D55F0F}" destId="{8C016C37-1BD8-4335-A4B4-1D0F4EE2825D}" srcOrd="2" destOrd="0" presId="urn:microsoft.com/office/officeart/2018/5/layout/IconLeafLabelList"/>
    <dgm:cxn modelId="{9EBB0F42-46E7-4EAB-8275-D7546EA3B099}" type="presParOf" srcId="{B0FEE3B2-F72D-44FE-BBF1-794708D55F0F}" destId="{9E5578AE-34F1-4445-A296-51682560FB70}" srcOrd="3" destOrd="0" presId="urn:microsoft.com/office/officeart/2018/5/layout/IconLeafLabelList"/>
    <dgm:cxn modelId="{9DE99F78-AB93-4C07-9EB6-F9106E0E7684}" type="presParOf" srcId="{380BB481-D6D4-42A6-8001-2CC3519763A1}" destId="{B8FA6374-B9CF-4004-AE0D-AC17F990B013}" srcOrd="3" destOrd="0" presId="urn:microsoft.com/office/officeart/2018/5/layout/IconLeafLabelList"/>
    <dgm:cxn modelId="{400A0CEB-92FA-4EAB-941A-0A80BED00E10}" type="presParOf" srcId="{380BB481-D6D4-42A6-8001-2CC3519763A1}" destId="{E413CE89-7444-4DEB-9B5B-49C922D1FE1E}" srcOrd="4" destOrd="0" presId="urn:microsoft.com/office/officeart/2018/5/layout/IconLeafLabelList"/>
    <dgm:cxn modelId="{4FDC3D7B-7514-48EE-8719-3798CEE4217B}" type="presParOf" srcId="{E413CE89-7444-4DEB-9B5B-49C922D1FE1E}" destId="{568E6C1F-8208-478F-8A32-641810466567}" srcOrd="0" destOrd="0" presId="urn:microsoft.com/office/officeart/2018/5/layout/IconLeafLabelList"/>
    <dgm:cxn modelId="{9989DBC7-F6B5-45CE-B0E9-D8625682DFB3}" type="presParOf" srcId="{E413CE89-7444-4DEB-9B5B-49C922D1FE1E}" destId="{C6594E59-1E99-4E2A-BBA7-FEA1A89169F4}" srcOrd="1" destOrd="0" presId="urn:microsoft.com/office/officeart/2018/5/layout/IconLeafLabelList"/>
    <dgm:cxn modelId="{6AC3555F-4BF3-4A90-AF6B-9AD862038B75}" type="presParOf" srcId="{E413CE89-7444-4DEB-9B5B-49C922D1FE1E}" destId="{DD447EC5-FC11-44D1-885C-E642DBEC7C6E}" srcOrd="2" destOrd="0" presId="urn:microsoft.com/office/officeart/2018/5/layout/IconLeafLabelList"/>
    <dgm:cxn modelId="{484DEC04-5BF5-43AA-BC5D-363E301BE3FD}" type="presParOf" srcId="{E413CE89-7444-4DEB-9B5B-49C922D1FE1E}" destId="{FB28D382-CDD2-4CC4-BE4F-0D39A665E0EB}" srcOrd="3" destOrd="0" presId="urn:microsoft.com/office/officeart/2018/5/layout/IconLeafLabelList"/>
    <dgm:cxn modelId="{2AB5E555-F0CB-4A73-936E-6961714A5C00}" type="presParOf" srcId="{380BB481-D6D4-42A6-8001-2CC3519763A1}" destId="{BF51B7E9-8171-4E12-83BA-E3EBA7D9AE36}" srcOrd="5" destOrd="0" presId="urn:microsoft.com/office/officeart/2018/5/layout/IconLeafLabelList"/>
    <dgm:cxn modelId="{F004DE64-6ED5-4973-9D2A-9794E80F6BEC}" type="presParOf" srcId="{380BB481-D6D4-42A6-8001-2CC3519763A1}" destId="{AD721167-69B1-4ADF-BD74-308814274159}" srcOrd="6" destOrd="0" presId="urn:microsoft.com/office/officeart/2018/5/layout/IconLeafLabelList"/>
    <dgm:cxn modelId="{5791E203-9970-46F0-BCB7-E21D243CE7E8}" type="presParOf" srcId="{AD721167-69B1-4ADF-BD74-308814274159}" destId="{D42DEFF2-1927-461D-BF3E-984A5F0B0314}" srcOrd="0" destOrd="0" presId="urn:microsoft.com/office/officeart/2018/5/layout/IconLeafLabelList"/>
    <dgm:cxn modelId="{D6AA4D5D-EBFA-49A9-9671-861E80089416}" type="presParOf" srcId="{AD721167-69B1-4ADF-BD74-308814274159}" destId="{C31F5FBE-4FFA-4DDC-AA5F-95B19D693B50}" srcOrd="1" destOrd="0" presId="urn:microsoft.com/office/officeart/2018/5/layout/IconLeafLabelList"/>
    <dgm:cxn modelId="{88DE8658-6F8B-4C7B-A394-330146D944C6}" type="presParOf" srcId="{AD721167-69B1-4ADF-BD74-308814274159}" destId="{A4D47406-7116-4985-B489-A6E69AA3170E}" srcOrd="2" destOrd="0" presId="urn:microsoft.com/office/officeart/2018/5/layout/IconLeafLabelList"/>
    <dgm:cxn modelId="{DD4CDF9C-6D80-4C31-B566-9DDCC63B59C1}" type="presParOf" srcId="{AD721167-69B1-4ADF-BD74-308814274159}" destId="{29DF2A78-6BA8-4AB0-AF34-B5DDB200F7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D4433-CA7F-42BA-9748-73332A6BA3D2}">
      <dsp:nvSpPr>
        <dsp:cNvPr id="0" name=""/>
        <dsp:cNvSpPr/>
      </dsp:nvSpPr>
      <dsp:spPr>
        <a:xfrm>
          <a:off x="805924" y="508256"/>
          <a:ext cx="1256817" cy="125681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4D21C-A877-4294-824F-BD93EDCCD8A0}">
      <dsp:nvSpPr>
        <dsp:cNvPr id="0" name=""/>
        <dsp:cNvSpPr/>
      </dsp:nvSpPr>
      <dsp:spPr>
        <a:xfrm>
          <a:off x="1073770" y="776103"/>
          <a:ext cx="721124" cy="721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A085D-74C7-4A48-931C-B4A60EF6E05E}">
      <dsp:nvSpPr>
        <dsp:cNvPr id="0" name=""/>
        <dsp:cNvSpPr/>
      </dsp:nvSpPr>
      <dsp:spPr>
        <a:xfrm>
          <a:off x="404154" y="2156542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Go is case-sensitive.</a:t>
          </a:r>
        </a:p>
      </dsp:txBody>
      <dsp:txXfrm>
        <a:off x="404154" y="2156542"/>
        <a:ext cx="2060357" cy="720000"/>
      </dsp:txXfrm>
    </dsp:sp>
    <dsp:sp modelId="{B694891C-1AD0-4FC3-A1B6-6177EDF403E1}">
      <dsp:nvSpPr>
        <dsp:cNvPr id="0" name=""/>
        <dsp:cNvSpPr/>
      </dsp:nvSpPr>
      <dsp:spPr>
        <a:xfrm>
          <a:off x="3226843" y="508256"/>
          <a:ext cx="1256817" cy="125681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93B77-187B-436A-86CB-976976428681}">
      <dsp:nvSpPr>
        <dsp:cNvPr id="0" name=""/>
        <dsp:cNvSpPr/>
      </dsp:nvSpPr>
      <dsp:spPr>
        <a:xfrm>
          <a:off x="3494690" y="776103"/>
          <a:ext cx="721124" cy="721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578AE-34F1-4445-A296-51682560FB70}">
      <dsp:nvSpPr>
        <dsp:cNvPr id="0" name=""/>
        <dsp:cNvSpPr/>
      </dsp:nvSpPr>
      <dsp:spPr>
        <a:xfrm>
          <a:off x="2825074" y="2156542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Variable and package names are lowercase and mixed case.</a:t>
          </a:r>
        </a:p>
      </dsp:txBody>
      <dsp:txXfrm>
        <a:off x="2825074" y="2156542"/>
        <a:ext cx="2060357" cy="720000"/>
      </dsp:txXfrm>
    </dsp:sp>
    <dsp:sp modelId="{568E6C1F-8208-478F-8A32-641810466567}">
      <dsp:nvSpPr>
        <dsp:cNvPr id="0" name=""/>
        <dsp:cNvSpPr/>
      </dsp:nvSpPr>
      <dsp:spPr>
        <a:xfrm>
          <a:off x="5647763" y="508256"/>
          <a:ext cx="1256817" cy="125681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94E59-1E99-4E2A-BBA7-FEA1A89169F4}">
      <dsp:nvSpPr>
        <dsp:cNvPr id="0" name=""/>
        <dsp:cNvSpPr/>
      </dsp:nvSpPr>
      <dsp:spPr>
        <a:xfrm>
          <a:off x="5915609" y="776103"/>
          <a:ext cx="721124" cy="721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8D382-CDD2-4CC4-BE4F-0D39A665E0EB}">
      <dsp:nvSpPr>
        <dsp:cNvPr id="0" name=""/>
        <dsp:cNvSpPr/>
      </dsp:nvSpPr>
      <dsp:spPr>
        <a:xfrm>
          <a:off x="5245993" y="2156542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Names of public fields have initial uppercase characters.</a:t>
          </a:r>
        </a:p>
      </dsp:txBody>
      <dsp:txXfrm>
        <a:off x="5245993" y="2156542"/>
        <a:ext cx="2060357" cy="720000"/>
      </dsp:txXfrm>
    </dsp:sp>
    <dsp:sp modelId="{D42DEFF2-1927-461D-BF3E-984A5F0B0314}">
      <dsp:nvSpPr>
        <dsp:cNvPr id="0" name=""/>
        <dsp:cNvSpPr/>
      </dsp:nvSpPr>
      <dsp:spPr>
        <a:xfrm>
          <a:off x="8068682" y="508256"/>
          <a:ext cx="1256817" cy="125681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F5FBE-4FFA-4DDC-AA5F-95B19D693B50}">
      <dsp:nvSpPr>
        <dsp:cNvPr id="0" name=""/>
        <dsp:cNvSpPr/>
      </dsp:nvSpPr>
      <dsp:spPr>
        <a:xfrm>
          <a:off x="8336529" y="776103"/>
          <a:ext cx="721124" cy="721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F2A78-6BA8-4AB0-AF34-B5DDB200F7F1}">
      <dsp:nvSpPr>
        <dsp:cNvPr id="0" name=""/>
        <dsp:cNvSpPr/>
      </dsp:nvSpPr>
      <dsp:spPr>
        <a:xfrm>
          <a:off x="7666913" y="2156542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The initial uppercase character means the symbol is exported.</a:t>
          </a:r>
        </a:p>
      </dsp:txBody>
      <dsp:txXfrm>
        <a:off x="7666913" y="2156542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dev/d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sojoudian/SWtesting/blob/master/w2/helloWorld/main.g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joudian/SWtesting/blob/master/w2/booleanString/main.g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joudian/SWtesting/blob/master/w2/varCreateInVarKey/main.g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sojoudian/SWtesting/blob/master/w2/intStrDefaultValue/main.g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joudian/SWtesting/blob/master/w2/colonEqualVarInit/main.go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joudian/SWtesting/blob/master/w2/getInputFromCLI/main.g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sojoudian/SWtesting/blob/master/w2/sumMathExmple/main.g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sojoudian/SWtesting/blob/master/w2/typeConversion/main.go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joudian/SWtesting/blob/master/w2/funcExample/main.g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6508-BE77-741D-AC29-306504D78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4270-18D5-0653-D354-04F1BC9CC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Maziar Sojoudian</a:t>
            </a:r>
          </a:p>
        </p:txBody>
      </p:sp>
    </p:spTree>
    <p:extLst>
      <p:ext uri="{BB962C8B-B14F-4D97-AF65-F5344CB8AC3E}">
        <p14:creationId xmlns:p14="http://schemas.microsoft.com/office/powerpoint/2010/main" val="55262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9A6572DF-8ACF-05B1-8F15-1AA76111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4657" b="103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E7AF2-8B5F-0327-3743-495FC59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What go doesn’t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24EC-ECEB-AFB8-8E5C-AE244A24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Types of inheritance (no classes)</a:t>
            </a:r>
          </a:p>
          <a:p>
            <a:r>
              <a:rPr lang="en-US" dirty="0"/>
              <a:t>Method or operator overloading.</a:t>
            </a:r>
          </a:p>
          <a:p>
            <a:pPr lvl="1"/>
            <a:r>
              <a:rPr lang="en-US" dirty="0"/>
              <a:t>You can’t have one or more than one function in a package</a:t>
            </a:r>
          </a:p>
          <a:p>
            <a:pPr marL="457200" lvl="1" indent="0">
              <a:buNone/>
            </a:pPr>
            <a:r>
              <a:rPr lang="en-US" dirty="0"/>
              <a:t>or more than one method in a type that has the same name.</a:t>
            </a:r>
          </a:p>
          <a:p>
            <a:r>
              <a:rPr lang="en-US" dirty="0"/>
              <a:t>Structured exception handling.</a:t>
            </a:r>
          </a:p>
          <a:p>
            <a:r>
              <a:rPr lang="en-US" dirty="0"/>
              <a:t>Implicit numeric conversions.</a:t>
            </a:r>
          </a:p>
        </p:txBody>
      </p:sp>
    </p:spTree>
    <p:extLst>
      <p:ext uri="{BB962C8B-B14F-4D97-AF65-F5344CB8AC3E}">
        <p14:creationId xmlns:p14="http://schemas.microsoft.com/office/powerpoint/2010/main" val="23298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2510D07-95E8-9A07-0963-FC6BBFED7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239B8-5869-10F5-26C6-1A73E0CA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Go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015B8-5B07-70CC-401C-CB1265DE6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695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BFE0-844E-1EC1-F3D2-9008E13D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Essential syntax rules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0C820B-9704-E96D-2DAA-4E47ADD2D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22655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104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36EF-5DFF-EFC6-A476-AD224306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Semicolons usually not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4C1C-EFD0-BD83-87F1-293D0970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feed ends a statement; No semicolon is required.</a:t>
            </a:r>
          </a:p>
          <a:p>
            <a:r>
              <a:rPr lang="en-US" dirty="0"/>
              <a:t>Semicolons are part of the formal language spec</a:t>
            </a:r>
          </a:p>
          <a:p>
            <a:r>
              <a:rPr lang="en-US" dirty="0"/>
              <a:t>The </a:t>
            </a:r>
            <a:r>
              <a:rPr lang="en-US" dirty="0" err="1"/>
              <a:t>lexer</a:t>
            </a:r>
            <a:r>
              <a:rPr lang="en-US" dirty="0"/>
              <a:t> adds them as needed</a:t>
            </a:r>
          </a:p>
        </p:txBody>
      </p:sp>
    </p:spTree>
    <p:extLst>
      <p:ext uri="{BB962C8B-B14F-4D97-AF65-F5344CB8AC3E}">
        <p14:creationId xmlns:p14="http://schemas.microsoft.com/office/powerpoint/2010/main" val="428041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36EF-5DFF-EFC6-A476-AD224306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blocks with braces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4C1C-EFD0-BD83-87F1-293D0970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blocks are wrapped with braces</a:t>
            </a:r>
          </a:p>
          <a:p>
            <a:r>
              <a:rPr lang="en-US" dirty="0"/>
              <a:t>Staring brace on the same line as the preceding statement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omputer screen with colorful text&#10;&#10;Description automatically generated with medium confidence">
            <a:extLst>
              <a:ext uri="{FF2B5EF4-FFF2-40B4-BE49-F238E27FC236}">
                <a16:creationId xmlns:a16="http://schemas.microsoft.com/office/drawing/2014/main" id="{AD6167BB-DED5-4730-67AC-5195B76F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73" y="3685308"/>
            <a:ext cx="4474829" cy="20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36EF-5DFF-EFC6-A476-AD224306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4C1C-EFD0-BD83-87F1-293D0970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Members of built-in package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(string) - returns the length of a string</a:t>
            </a:r>
          </a:p>
          <a:p>
            <a:pPr lvl="1"/>
            <a:r>
              <a:rPr lang="en-US" dirty="0"/>
              <a:t>panic(error) - stops executing; displays error messages</a:t>
            </a:r>
          </a:p>
          <a:p>
            <a:endParaRPr lang="en-US" dirty="0"/>
          </a:p>
        </p:txBody>
      </p:sp>
      <p:pic>
        <p:nvPicPr>
          <p:cNvPr id="7" name="Picture 6" descr="Close-up of wooden white and yellow ruler">
            <a:extLst>
              <a:ext uri="{FF2B5EF4-FFF2-40B4-BE49-F238E27FC236}">
                <a16:creationId xmlns:a16="http://schemas.microsoft.com/office/drawing/2014/main" id="{0AAA1E18-4313-7367-42FA-4095EDE5C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r="17093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88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BB341AA5-7E3D-279D-CE5B-61E59CC8F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52" r="2667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69AE8-062B-99F4-62D8-90C4F32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Install go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4FCEB-4F92-7576-7D1D-284AF5AAB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856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36EF-5DFF-EFC6-A476-AD224306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Download and install Go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A86CF081-7B3B-F67A-1129-A79ED7FE7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7" r="26363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4C1C-EFD0-BD83-87F1-293D0970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https://go.dev/dl/</a:t>
            </a:r>
            <a:r>
              <a:rPr lang="en-US" dirty="0"/>
              <a:t> download the appropriate binary for your operating system and install it.</a:t>
            </a:r>
          </a:p>
        </p:txBody>
      </p:sp>
    </p:spTree>
    <p:extLst>
      <p:ext uri="{BB962C8B-B14F-4D97-AF65-F5344CB8AC3E}">
        <p14:creationId xmlns:p14="http://schemas.microsoft.com/office/powerpoint/2010/main" val="19250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A971F-F3A8-CCC5-9DD9-6E1DB345D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6" r="5698" b="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7CCF7-64B8-A40C-F900-B0A414BF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6" y="1964267"/>
            <a:ext cx="5761704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First go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47B35-0DEC-A759-A55E-5B4A1B69C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0297" y="4385732"/>
            <a:ext cx="4729828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5144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5936-A071-9A2F-4561-F1AA4B4D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hello world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773F3-1AC6-837B-972A-30B2495E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the code via </a:t>
            </a:r>
            <a:r>
              <a:rPr lang="en-US" dirty="0">
                <a:hlinkClick r:id="rId2"/>
              </a:rPr>
              <a:t>https://github.com/sojoudian/SWtesting/blob/master/w2/helloWorld/main.go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7951C-6C33-864F-F249-3A176D70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3860800"/>
            <a:ext cx="3568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3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3E7BCA-E0FA-4E55-B6F9-296548775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6E130B-775E-4AE3-971F-4765BB84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E0AD4-2D82-CE13-7D2A-B90D7794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Golang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D1ECE9-1501-6ADD-CFC2-A3D9634E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>
                <a:solidFill>
                  <a:srgbClr val="FFFFFF"/>
                </a:solidFill>
              </a:rPr>
              <a:t>Go or Golang was created by Google in November 2009.</a:t>
            </a:r>
          </a:p>
        </p:txBody>
      </p:sp>
      <p:sp useBgFill="1">
        <p:nvSpPr>
          <p:cNvPr id="24" name="Rounded Rectangle 3">
            <a:extLst>
              <a:ext uri="{FF2B5EF4-FFF2-40B4-BE49-F238E27FC236}">
                <a16:creationId xmlns:a16="http://schemas.microsoft.com/office/drawing/2014/main" id="{47D1B3D9-1F1B-468B-AC82-D0DD90D05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2379" y="639097"/>
            <a:ext cx="5471927" cy="5575439"/>
          </a:xfrm>
          <a:prstGeom prst="roundRect">
            <a:avLst>
              <a:gd name="adj" fmla="val 531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0BDB47D5-8C8A-8F39-DB7A-470E1810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71" y="2641490"/>
            <a:ext cx="4173253" cy="15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5936-A071-9A2F-4561-F1AA4B4D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Create hello world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773F3-1AC6-837B-972A-30B2495E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268" y="2410692"/>
            <a:ext cx="6256793" cy="2618508"/>
          </a:xfrm>
        </p:spPr>
        <p:txBody>
          <a:bodyPr>
            <a:noAutofit/>
          </a:bodyPr>
          <a:lstStyle/>
          <a:p>
            <a:r>
              <a:rPr lang="en-US" sz="2400" dirty="0"/>
              <a:t>You have to save this file as </a:t>
            </a:r>
            <a:r>
              <a:rPr lang="en-US" sz="2400" dirty="0" err="1"/>
              <a:t>main.go</a:t>
            </a:r>
            <a:endParaRPr lang="en-US" sz="2400" dirty="0"/>
          </a:p>
          <a:p>
            <a:r>
              <a:rPr lang="en-US" sz="2400" dirty="0"/>
              <a:t>Inside this application we have a main package</a:t>
            </a:r>
          </a:p>
          <a:p>
            <a:r>
              <a:rPr lang="en-US" sz="2400" dirty="0"/>
              <a:t>Also, we have a main function</a:t>
            </a:r>
          </a:p>
          <a:p>
            <a:r>
              <a:rPr lang="en-US" sz="2400" dirty="0"/>
              <a:t>A built-in function called format or </a:t>
            </a:r>
            <a:r>
              <a:rPr lang="en-US" sz="2400" dirty="0" err="1"/>
              <a:t>fmt</a:t>
            </a:r>
            <a:r>
              <a:rPr lang="en-US" sz="2400" dirty="0"/>
              <a:t> is imported to print the “Hello world!” statement on the command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7951C-6C33-864F-F249-3A176D70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9" y="2410692"/>
            <a:ext cx="5447070" cy="29561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19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5936-A071-9A2F-4561-F1AA4B4D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Create hello world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773F3-1AC6-837B-972A-30B2495E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268" y="2410692"/>
            <a:ext cx="6256793" cy="2618508"/>
          </a:xfrm>
        </p:spPr>
        <p:txBody>
          <a:bodyPr>
            <a:noAutofit/>
          </a:bodyPr>
          <a:lstStyle/>
          <a:p>
            <a:r>
              <a:rPr lang="en-US" sz="2400" dirty="0"/>
              <a:t>You can compile the application using the following command: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7951C-6C33-864F-F249-3A176D70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9" y="2410692"/>
            <a:ext cx="5447070" cy="29561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2C53-50E3-D803-5C3E-0F0FF910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92" y="4320886"/>
            <a:ext cx="3243871" cy="14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A wireframe of lines and dots&#10;&#10;Description automatically generated">
            <a:extLst>
              <a:ext uri="{FF2B5EF4-FFF2-40B4-BE49-F238E27FC236}">
                <a16:creationId xmlns:a16="http://schemas.microsoft.com/office/drawing/2014/main" id="{0F139AF3-FE63-3448-562E-2AA09713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3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C4C76-B847-E980-5CCE-9C9FF3D3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Variables in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A0A0B-247E-2DA3-8E5B-EFF6A030E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3910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0F3E-1FE2-87E6-2C1B-07DA9C72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and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2D6E-3100-672B-0C51-8BA11F91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TRUE or FALS</a:t>
            </a:r>
          </a:p>
          <a:p>
            <a:r>
              <a:rPr lang="en-US" dirty="0"/>
              <a:t>String type</a:t>
            </a:r>
          </a:p>
          <a:p>
            <a:pPr lvl="1"/>
            <a:r>
              <a:rPr lang="en-US" dirty="0"/>
              <a:t>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853F6-BCDF-F4DF-50D4-1961660F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468033"/>
            <a:ext cx="32385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60ADF4-7CA8-3003-D92D-2859D2A0DA26}"/>
              </a:ext>
            </a:extLst>
          </p:cNvPr>
          <p:cNvSpPr txBox="1"/>
          <p:nvPr/>
        </p:nvSpPr>
        <p:spPr>
          <a:xfrm>
            <a:off x="3609614" y="5470835"/>
            <a:ext cx="789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the code via:</a:t>
            </a:r>
          </a:p>
          <a:p>
            <a:r>
              <a:rPr lang="en-US" dirty="0">
                <a:hlinkClick r:id="rId3"/>
              </a:rPr>
              <a:t>https://github.com/sojoudian/SWtesting/blob/master/w2/booleanString/main.go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8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0F3E-1FE2-87E6-2C1B-07DA9C7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Integer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2D6E-3100-672B-0C51-8BA11F91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61420"/>
            <a:ext cx="5375564" cy="3637935"/>
          </a:xfrm>
        </p:spPr>
        <p:txBody>
          <a:bodyPr>
            <a:normAutofit/>
          </a:bodyPr>
          <a:lstStyle/>
          <a:p>
            <a:r>
              <a:rPr lang="en-US" dirty="0"/>
              <a:t>Fixed integer types	</a:t>
            </a:r>
          </a:p>
          <a:p>
            <a:pPr lvl="1"/>
            <a:r>
              <a:rPr lang="en-US" dirty="0"/>
              <a:t>uint8		uint16		uint32		uint64</a:t>
            </a:r>
          </a:p>
          <a:p>
            <a:pPr lvl="1"/>
            <a:r>
              <a:rPr lang="en-US" dirty="0"/>
              <a:t>int8		int16			int32			int64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1A9DAF80-8EBC-A93A-4A9D-7F9EA9077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3" r="18582" b="-2"/>
          <a:stretch/>
        </p:blipFill>
        <p:spPr>
          <a:xfrm>
            <a:off x="5527545" y="796413"/>
            <a:ext cx="5620006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36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0F3E-1FE2-87E6-2C1B-07DA9C72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Uint8 vs int8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2D6E-3100-672B-0C51-8BA11F91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2067"/>
            <a:ext cx="11956473" cy="4715933"/>
          </a:xfrm>
        </p:spPr>
        <p:txBody>
          <a:bodyPr>
            <a:normAutofit/>
          </a:bodyPr>
          <a:lstStyle/>
          <a:p>
            <a:r>
              <a:rPr lang="en-US" dirty="0"/>
              <a:t>uint8 and int8 are both data types in the Go programming language, but they represent numbers in different ways:</a:t>
            </a:r>
          </a:p>
          <a:p>
            <a:endParaRPr lang="en-US" dirty="0"/>
          </a:p>
          <a:p>
            <a:r>
              <a:rPr lang="en-US" dirty="0"/>
              <a:t>uint8:</a:t>
            </a:r>
          </a:p>
          <a:p>
            <a:pPr lvl="1"/>
            <a:r>
              <a:rPr lang="en-US" dirty="0"/>
              <a:t>Stands for "unsigned integer 8 bits".</a:t>
            </a:r>
          </a:p>
          <a:p>
            <a:pPr lvl="1"/>
            <a:r>
              <a:rPr lang="en-US" dirty="0"/>
              <a:t>Represents a range of whole numbers from 0 to 255.</a:t>
            </a:r>
          </a:p>
          <a:p>
            <a:pPr lvl="1"/>
            <a:r>
              <a:rPr lang="en-US" dirty="0"/>
              <a:t>Doesn't allow negative values.</a:t>
            </a:r>
          </a:p>
          <a:p>
            <a:pPr lvl="1"/>
            <a:r>
              <a:rPr lang="en-US" dirty="0"/>
              <a:t>It is often used to represent a byte of data, such as in image processing, file I/O, and more.</a:t>
            </a:r>
          </a:p>
          <a:p>
            <a:r>
              <a:rPr lang="en-US" dirty="0"/>
              <a:t>int8:</a:t>
            </a:r>
          </a:p>
          <a:p>
            <a:pPr lvl="1"/>
            <a:r>
              <a:rPr lang="en-US" dirty="0"/>
              <a:t>Stands for "integer 8 bits".</a:t>
            </a:r>
          </a:p>
          <a:p>
            <a:pPr lvl="1"/>
            <a:r>
              <a:rPr lang="en-US" dirty="0"/>
              <a:t>Represents a range of numbers from -128 to 127.</a:t>
            </a:r>
          </a:p>
          <a:p>
            <a:pPr lvl="1"/>
            <a:r>
              <a:rPr lang="en-US" dirty="0"/>
              <a:t>Allows both negative and positive values.</a:t>
            </a:r>
          </a:p>
        </p:txBody>
      </p:sp>
    </p:spTree>
    <p:extLst>
      <p:ext uri="{BB962C8B-B14F-4D97-AF65-F5344CB8AC3E}">
        <p14:creationId xmlns:p14="http://schemas.microsoft.com/office/powerpoint/2010/main" val="367971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0F3E-1FE2-87E6-2C1B-07DA9C7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Float data type</a:t>
            </a:r>
          </a:p>
        </p:txBody>
      </p:sp>
      <p:pic>
        <p:nvPicPr>
          <p:cNvPr id="5" name="Picture 4" descr="Wavy technology 3D design">
            <a:extLst>
              <a:ext uri="{FF2B5EF4-FFF2-40B4-BE49-F238E27FC236}">
                <a16:creationId xmlns:a16="http://schemas.microsoft.com/office/drawing/2014/main" id="{48A4425B-C0CC-6CE6-B677-C67D2620F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7" r="3161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2D6E-3100-672B-0C51-8BA11F91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4478594" cy="3972232"/>
          </a:xfrm>
        </p:spPr>
        <p:txBody>
          <a:bodyPr>
            <a:normAutofit/>
          </a:bodyPr>
          <a:lstStyle/>
          <a:p>
            <a:r>
              <a:rPr lang="en-US" dirty="0"/>
              <a:t>Float values</a:t>
            </a:r>
          </a:p>
          <a:p>
            <a:pPr lvl="1"/>
            <a:r>
              <a:rPr lang="en-US" dirty="0"/>
              <a:t>float32		float64</a:t>
            </a:r>
          </a:p>
          <a:p>
            <a:pPr lvl="1"/>
            <a:endParaRPr lang="en-US" dirty="0"/>
          </a:p>
          <a:p>
            <a:r>
              <a:rPr lang="en-US" dirty="0"/>
              <a:t>Complex numbers</a:t>
            </a:r>
          </a:p>
          <a:p>
            <a:pPr lvl="1"/>
            <a:r>
              <a:rPr lang="en-US" dirty="0"/>
              <a:t>complex64	complex128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2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ibrant multicolour checkered floor design">
            <a:extLst>
              <a:ext uri="{FF2B5EF4-FFF2-40B4-BE49-F238E27FC236}">
                <a16:creationId xmlns:a16="http://schemas.microsoft.com/office/drawing/2014/main" id="{50E923C0-3E0D-BF02-20AA-CF7B2177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6667"/>
          <a:stretch/>
        </p:blipFill>
        <p:spPr>
          <a:xfrm>
            <a:off x="20" y="41575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B0F3E-1FE2-87E6-2C1B-07DA9C7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complex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2D6E-3100-672B-0C51-8BA11F91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260272" cy="3649133"/>
          </a:xfrm>
        </p:spPr>
        <p:txBody>
          <a:bodyPr>
            <a:normAutofit/>
          </a:bodyPr>
          <a:lstStyle/>
          <a:p>
            <a:r>
              <a:rPr lang="en-US" dirty="0"/>
              <a:t>Data collections</a:t>
            </a:r>
          </a:p>
          <a:p>
            <a:pPr lvl="1"/>
            <a:r>
              <a:rPr lang="en-US" dirty="0"/>
              <a:t>Arrays </a:t>
            </a:r>
          </a:p>
          <a:p>
            <a:pPr lvl="1"/>
            <a:r>
              <a:rPr lang="en-US" dirty="0"/>
              <a:t>Slices</a:t>
            </a:r>
          </a:p>
          <a:p>
            <a:pPr lvl="1"/>
            <a:r>
              <a:rPr lang="en-US" dirty="0"/>
              <a:t>Maps	</a:t>
            </a:r>
          </a:p>
          <a:p>
            <a:pPr lvl="1"/>
            <a:r>
              <a:rPr lang="en-US" dirty="0"/>
              <a:t>Structs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88D5F-FAA5-5048-97E7-5D393941ADD7}"/>
              </a:ext>
            </a:extLst>
          </p:cNvPr>
          <p:cNvSpPr txBox="1">
            <a:spLocks/>
          </p:cNvSpPr>
          <p:nvPr/>
        </p:nvSpPr>
        <p:spPr>
          <a:xfrm>
            <a:off x="4835801" y="1962375"/>
            <a:ext cx="4260272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Language organization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Channels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BF5F82-9A4F-66AF-4889-CE5BA74E18B3}"/>
              </a:ext>
            </a:extLst>
          </p:cNvPr>
          <p:cNvSpPr txBox="1">
            <a:spLocks/>
          </p:cNvSpPr>
          <p:nvPr/>
        </p:nvSpPr>
        <p:spPr>
          <a:xfrm>
            <a:off x="8264220" y="2155917"/>
            <a:ext cx="4260272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Pointers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745D-A40A-96DA-85BB-377FE98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 and initialize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1159-E3B0-9706-D625-AE285546C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var key 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F1A5C-5ED4-9D06-7857-8D672800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4" y="3194050"/>
            <a:ext cx="38608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B8B832-E8C0-7ACB-5DF6-09081612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69" y="2669856"/>
            <a:ext cx="5448300" cy="237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5EB75-7A01-F85D-C69B-40DB01D6715A}"/>
              </a:ext>
            </a:extLst>
          </p:cNvPr>
          <p:cNvSpPr txBox="1"/>
          <p:nvPr/>
        </p:nvSpPr>
        <p:spPr>
          <a:xfrm>
            <a:off x="6455590" y="5190229"/>
            <a:ext cx="472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using </a:t>
            </a:r>
            <a:r>
              <a:rPr lang="en-US" dirty="0" err="1"/>
              <a:t>Printf</a:t>
            </a:r>
            <a:r>
              <a:rPr lang="en-US" dirty="0"/>
              <a:t> and %T we can find variable type.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A5880-9AFA-D468-6449-534690E830AD}"/>
              </a:ext>
            </a:extLst>
          </p:cNvPr>
          <p:cNvSpPr txBox="1"/>
          <p:nvPr/>
        </p:nvSpPr>
        <p:spPr>
          <a:xfrm>
            <a:off x="3457214" y="5867400"/>
            <a:ext cx="830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Access the code via:</a:t>
            </a:r>
          </a:p>
          <a:p>
            <a:r>
              <a:rPr lang="en-US" dirty="0">
                <a:hlinkClick r:id="rId4"/>
              </a:rPr>
              <a:t>https://github.com/sojoudian/SWtesting/blob/master/w2/varCreateInVarKey/main.go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9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745D-A40A-96DA-85BB-377FE98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 and initialize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1159-E3B0-9706-D625-AE285546C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type has it own default value</a:t>
            </a:r>
          </a:p>
          <a:p>
            <a:pPr lvl="1"/>
            <a:r>
              <a:rPr lang="en-US" dirty="0"/>
              <a:t>For int it’s 0</a:t>
            </a:r>
          </a:p>
          <a:p>
            <a:pPr lvl="1"/>
            <a:r>
              <a:rPr lang="en-US" dirty="0"/>
              <a:t>For string its null or ””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A5880-9AFA-D468-6449-534690E830AD}"/>
              </a:ext>
            </a:extLst>
          </p:cNvPr>
          <p:cNvSpPr txBox="1"/>
          <p:nvPr/>
        </p:nvSpPr>
        <p:spPr>
          <a:xfrm>
            <a:off x="3505189" y="5017954"/>
            <a:ext cx="8291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Access the code via:</a:t>
            </a:r>
          </a:p>
          <a:p>
            <a:r>
              <a:rPr lang="en-US" dirty="0">
                <a:hlinkClick r:id="rId2"/>
              </a:rPr>
              <a:t>https://github.com/sojoudian/SWtesting/blob/master/w2/intStrDefaultValue/main.go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0D49C-852C-9C4A-4C47-F695B872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309" y="2065867"/>
            <a:ext cx="3505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89C88-CB36-6302-6F8D-D6A8CD45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Golang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88CD-AB9A-DFE8-C5F8-EFD6A10F3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sz="2800" dirty="0"/>
              <a:t>Go programming language, or, in short, Golang, is syntactically similar to C but also has memory safety, garbage collection, structural typing, and CSP-style concurrency.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75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EDF9-D09E-A1F4-69A4-63AD19D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variables using colon equal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19D2-8404-FADF-B5C5-CD4649E4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“:=”  to create and initialize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56B2D-0162-49B6-389A-6F5BA742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36" y="2477857"/>
            <a:ext cx="3751408" cy="2871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EFD2B-260D-D44A-FD19-EA2BD340B91E}"/>
              </a:ext>
            </a:extLst>
          </p:cNvPr>
          <p:cNvSpPr txBox="1"/>
          <p:nvPr/>
        </p:nvSpPr>
        <p:spPr>
          <a:xfrm>
            <a:off x="3527018" y="5425327"/>
            <a:ext cx="8220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Access the code via:</a:t>
            </a:r>
          </a:p>
          <a:p>
            <a:pPr algn="ctr"/>
            <a:r>
              <a:rPr lang="en-US" dirty="0">
                <a:hlinkClick r:id="rId3"/>
              </a:rPr>
              <a:t>https://github.com/sojoudian/SWtesting/blob/master/w2/colonEqualVarInit/main.go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EDF9-D09E-A1F4-69A4-63AD19D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input from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19D2-8404-FADF-B5C5-CD4649E48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606635" cy="3649133"/>
          </a:xfrm>
        </p:spPr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bufio</a:t>
            </a:r>
            <a:r>
              <a:rPr lang="en-US" dirty="0"/>
              <a:t> and </a:t>
            </a:r>
            <a:r>
              <a:rPr lang="en-US" dirty="0" err="1"/>
              <a:t>os</a:t>
            </a:r>
            <a:r>
              <a:rPr lang="en-US" dirty="0"/>
              <a:t> package you can read users input from the command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56B2D-0162-49B6-389A-6F5BA742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87654" y="1699994"/>
            <a:ext cx="4441293" cy="3649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EFD2B-260D-D44A-FD19-EA2BD340B91E}"/>
              </a:ext>
            </a:extLst>
          </p:cNvPr>
          <p:cNvSpPr txBox="1"/>
          <p:nvPr/>
        </p:nvSpPr>
        <p:spPr>
          <a:xfrm>
            <a:off x="3568567" y="5425327"/>
            <a:ext cx="813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Access the code via:</a:t>
            </a:r>
          </a:p>
          <a:p>
            <a:pPr algn="ctr"/>
            <a:r>
              <a:rPr lang="en-US" dirty="0">
                <a:hlinkClick r:id="rId3"/>
              </a:rPr>
              <a:t>https://github.com/sojoudian/SWtesting/blob/master/w2/getInputFromCLI/main.go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4A6E1682-E865-EB6E-E2A8-3FB42A242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3" r="2839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26AA-46A6-4487-A4DB-C678A8E9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754C-7D69-FE07-A915-ACDA4905B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296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CD3-55E9-25CB-4358-18CD6A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072A-7663-9859-D978-325BEB36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7964"/>
            <a:ext cx="10131425" cy="5278581"/>
          </a:xfrm>
        </p:spPr>
        <p:txBody>
          <a:bodyPr>
            <a:normAutofit/>
          </a:bodyPr>
          <a:lstStyle/>
          <a:p>
            <a:r>
              <a:rPr lang="en-US" dirty="0"/>
              <a:t>+ 		 sum</a:t>
            </a:r>
          </a:p>
          <a:p>
            <a:r>
              <a:rPr lang="en-US" dirty="0"/>
              <a:t>-		subtraction</a:t>
            </a:r>
          </a:p>
          <a:p>
            <a:r>
              <a:rPr lang="en-US" dirty="0"/>
              <a:t>*		multiply</a:t>
            </a:r>
          </a:p>
          <a:p>
            <a:r>
              <a:rPr lang="en-US" dirty="0"/>
              <a:t>/		 division</a:t>
            </a:r>
          </a:p>
          <a:p>
            <a:r>
              <a:rPr lang="en-US" dirty="0"/>
              <a:t>%		reminder</a:t>
            </a:r>
          </a:p>
          <a:p>
            <a:r>
              <a:rPr lang="en-US" dirty="0"/>
              <a:t>&amp;		bitwise AND</a:t>
            </a:r>
          </a:p>
          <a:p>
            <a:r>
              <a:rPr lang="en-US" dirty="0"/>
              <a:t>|		bitwise OR</a:t>
            </a:r>
          </a:p>
          <a:p>
            <a:r>
              <a:rPr lang="en-US" dirty="0"/>
              <a:t>^		bitwise XOR</a:t>
            </a:r>
          </a:p>
          <a:p>
            <a:r>
              <a:rPr lang="en-US" dirty="0"/>
              <a:t>&amp;^	bit clear</a:t>
            </a:r>
          </a:p>
          <a:p>
            <a:r>
              <a:rPr lang="en-US" dirty="0"/>
              <a:t>&lt;&lt;	left shit</a:t>
            </a:r>
          </a:p>
          <a:p>
            <a:r>
              <a:rPr lang="en-US" dirty="0"/>
              <a:t>&gt;&gt; 	right shift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7F90E-43FA-C0A1-6161-802A85040BBD}"/>
              </a:ext>
            </a:extLst>
          </p:cNvPr>
          <p:cNvSpPr txBox="1"/>
          <p:nvPr/>
        </p:nvSpPr>
        <p:spPr>
          <a:xfrm>
            <a:off x="3172691" y="4478554"/>
            <a:ext cx="8908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Access the code via: </a:t>
            </a:r>
            <a:r>
              <a:rPr lang="en-US" dirty="0">
                <a:hlinkClick r:id="rId2"/>
              </a:rPr>
              <a:t>https://github.com/sojoudian/SWtesting/blob/master/w2/sumMathExmple/main.go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A3E1B-5262-B215-1070-8CEBF04A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44" y="950333"/>
            <a:ext cx="3032991" cy="3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CD3-55E9-25CB-4358-18CD6A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072A-7663-9859-D978-325BEB36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64845"/>
            <a:ext cx="4232562" cy="4083555"/>
          </a:xfrm>
        </p:spPr>
        <p:txBody>
          <a:bodyPr>
            <a:normAutofit/>
          </a:bodyPr>
          <a:lstStyle/>
          <a:p>
            <a:r>
              <a:rPr lang="en-US" sz="2400" dirty="0"/>
              <a:t>Simply by adding the type and set of parenthesis we can convert the current type to the type we want</a:t>
            </a:r>
          </a:p>
          <a:p>
            <a:r>
              <a:rPr lang="en-US" sz="2400" dirty="0"/>
              <a:t>In the following example the current variable which has float type will be convert to integer by int(b)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7F90E-43FA-C0A1-6161-802A85040BBD}"/>
              </a:ext>
            </a:extLst>
          </p:cNvPr>
          <p:cNvSpPr txBox="1"/>
          <p:nvPr/>
        </p:nvSpPr>
        <p:spPr>
          <a:xfrm>
            <a:off x="2452254" y="5602732"/>
            <a:ext cx="9213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Access the code via: </a:t>
            </a:r>
            <a:r>
              <a:rPr lang="en-US" dirty="0">
                <a:hlinkClick r:id="rId2"/>
              </a:rPr>
              <a:t>https://github.com/sojoudian/SWtesting/blob/master/w2/typeConversion/main.go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82554-66A6-9055-A3CC-55BBF8F9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9408"/>
            <a:ext cx="4056136" cy="34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9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A blue and green triangular pattern&#10;&#10;Description automatically generated">
            <a:extLst>
              <a:ext uri="{FF2B5EF4-FFF2-40B4-BE49-F238E27FC236}">
                <a16:creationId xmlns:a16="http://schemas.microsoft.com/office/drawing/2014/main" id="{6D597F38-A89D-090B-3361-FC3A977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85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A5BE0-2381-6612-20C9-EC023A2E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Functions in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180C-FB1D-3557-24FA-0F0D4A8A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69789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EABB-7350-6EA7-3091-3F67A66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F73FE5-38D9-1DDA-5A41-F8B0A297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10" y="1866515"/>
            <a:ext cx="6611504" cy="4991485"/>
          </a:xfrm>
        </p:spPr>
        <p:txBody>
          <a:bodyPr>
            <a:normAutofit/>
          </a:bodyPr>
          <a:lstStyle/>
          <a:p>
            <a:r>
              <a:rPr lang="en-US" sz="2400" dirty="0"/>
              <a:t>Functions in Go are starting with “</a:t>
            </a:r>
            <a:r>
              <a:rPr lang="en-US" sz="2400" dirty="0" err="1"/>
              <a:t>func</a:t>
            </a:r>
            <a:r>
              <a:rPr lang="en-US" sz="2400" dirty="0"/>
              <a:t>” keyword.</a:t>
            </a:r>
          </a:p>
          <a:p>
            <a:r>
              <a:rPr lang="en-US" sz="2400" dirty="0"/>
              <a:t>After the keyword </a:t>
            </a:r>
            <a:r>
              <a:rPr lang="en-US" sz="2400" dirty="0" err="1"/>
              <a:t>func</a:t>
            </a:r>
            <a:r>
              <a:rPr lang="en-US" sz="2400" dirty="0"/>
              <a:t> usually is the name of the function. In our example name of the function is ”add”.</a:t>
            </a:r>
          </a:p>
          <a:p>
            <a:r>
              <a:rPr lang="en-US" sz="2400" dirty="0"/>
              <a:t>After the name of the function is set of parenthesis following with curly brackets</a:t>
            </a:r>
          </a:p>
          <a:p>
            <a:r>
              <a:rPr lang="en-US" sz="2400" dirty="0"/>
              <a:t>Everything inside curly brackets is called function body curly brackets</a:t>
            </a:r>
          </a:p>
          <a:p>
            <a:r>
              <a:rPr lang="en-US" sz="2400" dirty="0"/>
              <a:t>!Also, this function is not returning anything!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95D2C-C6EE-E593-0E0B-366F277A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78" y="3240039"/>
            <a:ext cx="3111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3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EABB-7350-6EA7-3091-3F67A66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F73FE5-38D9-1DDA-5A41-F8B0A297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10" y="1866515"/>
            <a:ext cx="6611504" cy="4300297"/>
          </a:xfrm>
        </p:spPr>
        <p:txBody>
          <a:bodyPr>
            <a:normAutofit/>
          </a:bodyPr>
          <a:lstStyle/>
          <a:p>
            <a:r>
              <a:rPr lang="en-US" sz="2400" dirty="0"/>
              <a:t>A function can have multiple parameters, in this example our function called </a:t>
            </a:r>
            <a:r>
              <a:rPr lang="en-US" sz="2400" dirty="0" err="1"/>
              <a:t>secondEcho</a:t>
            </a:r>
            <a:r>
              <a:rPr lang="en-US" sz="2400" dirty="0"/>
              <a:t> and it has parameter called s with data type of string.</a:t>
            </a:r>
          </a:p>
          <a:p>
            <a:r>
              <a:rPr lang="en-US" sz="2400" dirty="0"/>
              <a:t>This function is also returning data with string data type.</a:t>
            </a:r>
          </a:p>
          <a:p>
            <a:r>
              <a:rPr lang="en-US" sz="2400" dirty="0"/>
              <a:t>You have to notice that, if you call a function with just a return and not printing you mat not see the result in your command line.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B1064-CB86-C825-2FB1-85ED64DC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205" y="3076863"/>
            <a:ext cx="3898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9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EABB-7350-6EA7-3091-3F67A66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F73FE5-38D9-1DDA-5A41-F8B0A297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10" y="1866515"/>
            <a:ext cx="6611504" cy="4300297"/>
          </a:xfrm>
        </p:spPr>
        <p:txBody>
          <a:bodyPr>
            <a:normAutofit/>
          </a:bodyPr>
          <a:lstStyle/>
          <a:p>
            <a:r>
              <a:rPr lang="en-US" sz="2400" dirty="0"/>
              <a:t>If we run the following example, we will only see:</a:t>
            </a:r>
          </a:p>
          <a:p>
            <a:pPr marL="457200" lvl="1" indent="0">
              <a:buNone/>
            </a:pPr>
            <a:r>
              <a:rPr lang="en-US" sz="2200" dirty="0"/>
              <a:t>3</a:t>
            </a:r>
          </a:p>
          <a:p>
            <a:pPr marL="457200" lvl="1" indent="0">
              <a:buNone/>
            </a:pPr>
            <a:r>
              <a:rPr lang="en-US" sz="2200" dirty="0" err="1"/>
              <a:t>Echooo</a:t>
            </a:r>
            <a:r>
              <a:rPr lang="en-US" sz="2200" dirty="0"/>
              <a:t>!</a:t>
            </a:r>
          </a:p>
          <a:p>
            <a:r>
              <a:rPr lang="en-US" sz="2400" dirty="0"/>
              <a:t>Because the add function is inside the </a:t>
            </a:r>
            <a:r>
              <a:rPr lang="en-US" sz="2400" dirty="0" err="1"/>
              <a:t>fmt.Println</a:t>
            </a:r>
            <a:r>
              <a:rPr lang="en-US" sz="2400"/>
              <a:t>() function, </a:t>
            </a:r>
            <a:r>
              <a:rPr lang="en-US" sz="2400" dirty="0"/>
              <a:t>it will show the result on the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CCA9-6B11-5240-3C8B-E2117D9D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75" y="895350"/>
            <a:ext cx="3873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25473-98C3-38FE-DF28-5AC347E81AAA}"/>
              </a:ext>
            </a:extLst>
          </p:cNvPr>
          <p:cNvSpPr txBox="1"/>
          <p:nvPr/>
        </p:nvSpPr>
        <p:spPr>
          <a:xfrm>
            <a:off x="1603953" y="5925234"/>
            <a:ext cx="9213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Access the code via: </a:t>
            </a:r>
            <a:r>
              <a:rPr lang="en-US" dirty="0">
                <a:hlinkClick r:id="rId3"/>
              </a:rPr>
              <a:t>https://github.com/sojoudian/SWtesting/blob/master/w2/funcExample/main.go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3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6650-1722-E13E-89B5-541D8CDC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 err="1"/>
              <a:t>golang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BCB2-864A-FE56-8689-AE8D4AE7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0" y="2294467"/>
            <a:ext cx="6287472" cy="3920068"/>
          </a:xfrm>
        </p:spPr>
        <p:txBody>
          <a:bodyPr>
            <a:noAutofit/>
          </a:bodyPr>
          <a:lstStyle/>
          <a:p>
            <a:r>
              <a:rPr lang="en-US" sz="2800" dirty="0"/>
              <a:t>Golang applications compile to operating system-specific binary executables, resulting in truly blazing runtime speed. Go is highly popular for cloud-based services like Docker and Kubernetes.</a:t>
            </a:r>
          </a:p>
        </p:txBody>
      </p:sp>
      <p:pic>
        <p:nvPicPr>
          <p:cNvPr id="6" name="Picture 5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A5E53BA8-10D4-543F-ECA1-41470317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03" y="639098"/>
            <a:ext cx="277770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2981618B-AC9F-5110-0CA7-9399E19E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59" y="3522111"/>
            <a:ext cx="4045992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65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3BBD-04E2-AAB0-26CD-E9514392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/>
              <a:t>golang</a:t>
            </a:r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058C727-3854-F3F0-8F30-D7AE828AC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85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0CF8-E408-909C-8968-ADAB8492F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Applications you can create using Go:</a:t>
            </a:r>
          </a:p>
          <a:p>
            <a:pPr lvl="1"/>
            <a:r>
              <a:rPr lang="en-US" dirty="0"/>
              <a:t>Command-line applications.</a:t>
            </a:r>
          </a:p>
          <a:p>
            <a:pPr lvl="1"/>
            <a:r>
              <a:rPr lang="en-US" dirty="0"/>
              <a:t>Web-based applications.</a:t>
            </a:r>
          </a:p>
          <a:p>
            <a:pPr lvl="1"/>
            <a:r>
              <a:rPr lang="en-US" dirty="0"/>
              <a:t>System Programs.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4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FE4C-F1C8-2E28-338C-5BA3ACF4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 err="1"/>
              <a:t>golang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3426-C742-B4DA-71C5-9903401F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sz="2400" dirty="0"/>
              <a:t>Go implements OOP concepts:</a:t>
            </a:r>
          </a:p>
          <a:p>
            <a:pPr lvl="1"/>
            <a:r>
              <a:rPr lang="en-US" sz="2400" dirty="0"/>
              <a:t>Encapsulation with types and structs</a:t>
            </a:r>
          </a:p>
          <a:p>
            <a:pPr lvl="1"/>
            <a:r>
              <a:rPr lang="en-US" sz="2400" dirty="0"/>
              <a:t>Polymorphism with interfaces</a:t>
            </a:r>
          </a:p>
        </p:txBody>
      </p:sp>
      <p:pic>
        <p:nvPicPr>
          <p:cNvPr id="5" name="Picture 4" descr="School and office supplies">
            <a:extLst>
              <a:ext uri="{FF2B5EF4-FFF2-40B4-BE49-F238E27FC236}">
                <a16:creationId xmlns:a16="http://schemas.microsoft.com/office/drawing/2014/main" id="{CB01C6F9-161A-1C05-B77A-688DE5CCE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28" r="5024" b="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65C8-A2F2-829F-E307-69D19350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 err="1"/>
              <a:t>golang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FC11-21B9-609D-DA46-50A28DBC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Compiled Languages:</a:t>
            </a:r>
          </a:p>
          <a:p>
            <a:pPr lvl="1"/>
            <a:r>
              <a:rPr lang="en-US" dirty="0"/>
              <a:t>C</a:t>
            </a:r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/>
              <a:t>Go</a:t>
            </a:r>
          </a:p>
          <a:p>
            <a:r>
              <a:rPr lang="en-US" dirty="0"/>
              <a:t>Interpreted Languages: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PHP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32F72BED-1605-1E2D-7C8D-8B138EC1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3" r="12968" b="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6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0B0-0778-BD27-2C75-EED8F31E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Golang, is compiled or interpreted?</a:t>
            </a:r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ED3C72EB-922E-D906-047E-792EA7731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0" r="2622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9C3D-804D-9684-93F2-3A41B50A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Go is a compiled, statically typed language.</a:t>
            </a:r>
          </a:p>
          <a:p>
            <a:r>
              <a:rPr lang="en-US" dirty="0"/>
              <a:t>The Go tool can run a file without precompiling</a:t>
            </a:r>
          </a:p>
          <a:p>
            <a:r>
              <a:rPr lang="en-US" dirty="0"/>
              <a:t>Compiled executables are OS-specific</a:t>
            </a:r>
          </a:p>
          <a:p>
            <a:r>
              <a:rPr lang="en-US" dirty="0"/>
              <a:t>Compiled apps contain statically linked runtime</a:t>
            </a:r>
          </a:p>
          <a:p>
            <a:r>
              <a:rPr lang="en-US" dirty="0"/>
              <a:t>No external virtual machine is required</a:t>
            </a:r>
          </a:p>
        </p:txBody>
      </p:sp>
    </p:spTree>
    <p:extLst>
      <p:ext uri="{BB962C8B-B14F-4D97-AF65-F5344CB8AC3E}">
        <p14:creationId xmlns:p14="http://schemas.microsoft.com/office/powerpoint/2010/main" val="22447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9A6572DF-8ACF-05B1-8F15-1AA76111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4732" b="102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E7AF2-8B5F-0327-3743-495FC59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Is go Object Oriented?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24EC-ECEB-AFB8-8E5C-AE244A24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Go has some object-oriented features:</a:t>
            </a:r>
          </a:p>
          <a:p>
            <a:r>
              <a:rPr lang="en-US" dirty="0"/>
              <a:t>You can define custom interfaces.</a:t>
            </a:r>
          </a:p>
          <a:p>
            <a:r>
              <a:rPr lang="en-US" dirty="0"/>
              <a:t>Custom types can implement one or more interface</a:t>
            </a:r>
          </a:p>
          <a:p>
            <a:r>
              <a:rPr lang="en-US" dirty="0"/>
              <a:t>Custom types can have member methods</a:t>
            </a:r>
          </a:p>
          <a:p>
            <a:r>
              <a:rPr lang="en-US" dirty="0"/>
              <a:t>Custom structs (data structures) can have member fields</a:t>
            </a:r>
          </a:p>
        </p:txBody>
      </p:sp>
    </p:spTree>
    <p:extLst>
      <p:ext uri="{BB962C8B-B14F-4D97-AF65-F5344CB8AC3E}">
        <p14:creationId xmlns:p14="http://schemas.microsoft.com/office/powerpoint/2010/main" val="745762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{7A7813F8-DAEA-194D-A72C-41C3399F4DC6}tf10001058</Template>
  <TotalTime>269</TotalTime>
  <Words>1224</Words>
  <Application>Microsoft Macintosh PowerPoint</Application>
  <PresentationFormat>Widescreen</PresentationFormat>
  <Paragraphs>187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Celestial</vt:lpstr>
      <vt:lpstr>Golang</vt:lpstr>
      <vt:lpstr>Golang</vt:lpstr>
      <vt:lpstr>Golang</vt:lpstr>
      <vt:lpstr>golang</vt:lpstr>
      <vt:lpstr>golang</vt:lpstr>
      <vt:lpstr>golang</vt:lpstr>
      <vt:lpstr>golang</vt:lpstr>
      <vt:lpstr>Golang, is compiled or interpreted?</vt:lpstr>
      <vt:lpstr>Is go Object Oriented?</vt:lpstr>
      <vt:lpstr>What go doesn’t support</vt:lpstr>
      <vt:lpstr>Go Syntax</vt:lpstr>
      <vt:lpstr>Essential syntax rules</vt:lpstr>
      <vt:lpstr>Semicolons usually not needed</vt:lpstr>
      <vt:lpstr>Code blocks with braces</vt:lpstr>
      <vt:lpstr>Built-in functions</vt:lpstr>
      <vt:lpstr>Install go programming language</vt:lpstr>
      <vt:lpstr>Download and install Go</vt:lpstr>
      <vt:lpstr>First go application</vt:lpstr>
      <vt:lpstr>Create hello world application</vt:lpstr>
      <vt:lpstr>Create hello world application</vt:lpstr>
      <vt:lpstr>Create hello world application</vt:lpstr>
      <vt:lpstr>Variables in go</vt:lpstr>
      <vt:lpstr>Boolean and string</vt:lpstr>
      <vt:lpstr>Integer types</vt:lpstr>
      <vt:lpstr>Uint8 vs int8</vt:lpstr>
      <vt:lpstr>Float data type</vt:lpstr>
      <vt:lpstr>complex data type</vt:lpstr>
      <vt:lpstr>Declare and initialize variables</vt:lpstr>
      <vt:lpstr>Declare and initialize variables</vt:lpstr>
      <vt:lpstr>Initialize variables using colon equal</vt:lpstr>
      <vt:lpstr>Get input from user</vt:lpstr>
      <vt:lpstr>MATH</vt:lpstr>
      <vt:lpstr>math</vt:lpstr>
      <vt:lpstr>TYPE conversion</vt:lpstr>
      <vt:lpstr>Functions in go</vt:lpstr>
      <vt:lpstr>functions</vt:lpstr>
      <vt:lpstr>Functions parameters</vt:lpstr>
      <vt:lpstr>Functions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Golang</dc:title>
  <dc:creator>Samaneh Naghibalhossaini</dc:creator>
  <cp:lastModifiedBy>Samaneh Naghibalhossaini</cp:lastModifiedBy>
  <cp:revision>21</cp:revision>
  <dcterms:created xsi:type="dcterms:W3CDTF">2023-10-09T19:36:12Z</dcterms:created>
  <dcterms:modified xsi:type="dcterms:W3CDTF">2023-10-10T01:13:43Z</dcterms:modified>
</cp:coreProperties>
</file>